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63" r:id="rId8"/>
    <p:sldId id="272" r:id="rId9"/>
    <p:sldId id="265" r:id="rId10"/>
    <p:sldId id="267" r:id="rId11"/>
    <p:sldId id="268" r:id="rId12"/>
    <p:sldId id="273" r:id="rId13"/>
    <p:sldId id="269" r:id="rId14"/>
    <p:sldId id="270" r:id="rId15"/>
    <p:sldId id="258" r:id="rId16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00"/>
    <a:srgbClr val="39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29"/>
  </p:normalViewPr>
  <p:slideViewPr>
    <p:cSldViewPr>
      <p:cViewPr varScale="1">
        <p:scale>
          <a:sx n="64" d="100"/>
          <a:sy n="64" d="100"/>
        </p:scale>
        <p:origin x="1086" y="6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6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3A30-E12A-4D0F-A9FD-6138E23735D3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3EE1-3BB5-4A70-A3EA-25E6A284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263"/>
            <a:ext cx="10693741" cy="7559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138" y="2709061"/>
            <a:ext cx="9669908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СИСТЕМА УПРАВЛЕНИЯ МЕРОПРИЯТИЕМ №1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Платформа 100% автоматизации бизнес процессов подготовки и проведения: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3973B9"/>
                </a:solidFill>
              </a:rPr>
              <a:t>•</a:t>
            </a:r>
            <a:r>
              <a:rPr lang="ru-RU" sz="2400" dirty="0" smtClean="0">
                <a:solidFill>
                  <a:schemeClr val="bg1"/>
                </a:solidFill>
              </a:rPr>
              <a:t> форумов                </a:t>
            </a:r>
            <a:r>
              <a:rPr lang="ru-RU" sz="2400" dirty="0" smtClean="0">
                <a:solidFill>
                  <a:srgbClr val="3973B9"/>
                </a:solidFill>
              </a:rPr>
              <a:t>•</a:t>
            </a:r>
            <a:r>
              <a:rPr lang="ru-RU" sz="2400" dirty="0" smtClean="0">
                <a:solidFill>
                  <a:schemeClr val="bg1"/>
                </a:solidFill>
              </a:rPr>
              <a:t> конгрессов            </a:t>
            </a:r>
            <a:r>
              <a:rPr lang="ru-RU" sz="2400" dirty="0" smtClean="0">
                <a:solidFill>
                  <a:srgbClr val="3973B9"/>
                </a:solidFill>
              </a:rPr>
              <a:t>•</a:t>
            </a:r>
            <a:r>
              <a:rPr lang="ru-RU" sz="2400" dirty="0" smtClean="0">
                <a:solidFill>
                  <a:schemeClr val="bg1"/>
                </a:solidFill>
              </a:rPr>
              <a:t> конференций              </a:t>
            </a:r>
            <a:r>
              <a:rPr lang="ru-RU" sz="2400" dirty="0" smtClean="0">
                <a:solidFill>
                  <a:srgbClr val="3973B9"/>
                </a:solidFill>
              </a:rPr>
              <a:t>•</a:t>
            </a:r>
            <a:r>
              <a:rPr lang="ru-RU" sz="2400" dirty="0" smtClean="0">
                <a:solidFill>
                  <a:schemeClr val="bg1"/>
                </a:solidFill>
              </a:rPr>
              <a:t> выставок</a:t>
            </a:r>
            <a:endParaRPr lang="ru-RU" sz="2400" dirty="0">
              <a:solidFill>
                <a:schemeClr val="bg1"/>
              </a:solidFill>
              <a:latin typeface="FuturaDemiC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471097">
            <a:off x="8743651" y="5685555"/>
            <a:ext cx="21484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У</a:t>
            </a:r>
            <a:r>
              <a:rPr lang="ru-RU" sz="2600" b="1" dirty="0" smtClean="0">
                <a:solidFill>
                  <a:schemeClr val="bg1"/>
                </a:solidFill>
              </a:rPr>
              <a:t>правлять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событием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легко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374553">
            <a:off x="159785" y="554494"/>
            <a:ext cx="200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Ивентируй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в Будущее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065987"/>
            <a:ext cx="1917676" cy="14287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561410" y="4923639"/>
            <a:ext cx="2131990" cy="14287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" y="1263"/>
            <a:ext cx="10693741" cy="7560000"/>
          </a:xfrm>
          <a:prstGeom prst="rect">
            <a:avLst/>
          </a:prstGeom>
        </p:spPr>
      </p:pic>
      <p:pic>
        <p:nvPicPr>
          <p:cNvPr id="9218" name="Picture 2" descr="C:\Users\Anna\Desktop\Форум\Огнев\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19"/>
            <a:ext cx="10691812" cy="75586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16" y="1851805"/>
            <a:ext cx="5000660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EF7C00"/>
                </a:solidFill>
              </a:rPr>
              <a:t>Рассадка, партнеры, докладчики, БДК, встречи,</a:t>
            </a:r>
          </a:p>
          <a:p>
            <a:r>
              <a:rPr lang="ru-RU" sz="1800" b="1" dirty="0" smtClean="0">
                <a:solidFill>
                  <a:srgbClr val="EF7C00"/>
                </a:solidFill>
              </a:rPr>
              <a:t>модуль силовых структур, выдача материалов</a:t>
            </a:r>
          </a:p>
          <a:p>
            <a:endParaRPr lang="ru-RU" sz="1400" b="1" dirty="0" smtClean="0">
              <a:solidFill>
                <a:srgbClr val="EF7C00"/>
              </a:solidFill>
            </a:endParaRPr>
          </a:p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	</a:t>
            </a:r>
            <a:r>
              <a:rPr lang="ru-RU" sz="2000" dirty="0" smtClean="0">
                <a:solidFill>
                  <a:srgbClr val="3973B9"/>
                </a:solidFill>
              </a:rPr>
              <a:t>автоматизированная рассадка участников </a:t>
            </a:r>
            <a:br>
              <a:rPr lang="ru-RU" sz="2000" dirty="0" smtClean="0">
                <a:solidFill>
                  <a:srgbClr val="3973B9"/>
                </a:solidFill>
              </a:rPr>
            </a:br>
            <a:r>
              <a:rPr lang="ru-RU" sz="2000" dirty="0" smtClean="0">
                <a:solidFill>
                  <a:srgbClr val="3973B9"/>
                </a:solidFill>
              </a:rPr>
              <a:t>в конференц-залах,</a:t>
            </a:r>
          </a:p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	</a:t>
            </a:r>
            <a:r>
              <a:rPr lang="ru-RU" sz="2000" dirty="0" smtClean="0">
                <a:solidFill>
                  <a:srgbClr val="3973B9"/>
                </a:solidFill>
              </a:rPr>
              <a:t>планирование расписания встреч, круглых столов,  переговоров, участниками, компаниями</a:t>
            </a:r>
          </a:p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	</a:t>
            </a:r>
            <a:r>
              <a:rPr lang="ru-RU" sz="2000" dirty="0" smtClean="0">
                <a:solidFill>
                  <a:srgbClr val="3973B9"/>
                </a:solidFill>
              </a:rPr>
              <a:t>модуль партнеров- все опции в одном месте: договор, участники, стенд, закрывающие  документы</a:t>
            </a:r>
          </a:p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</a:t>
            </a:r>
            <a:r>
              <a:rPr lang="ru-RU" sz="2000" dirty="0" smtClean="0">
                <a:solidFill>
                  <a:srgbClr val="3973B9"/>
                </a:solidFill>
              </a:rPr>
              <a:t>	модуль для силовых структур- </a:t>
            </a:r>
            <a:r>
              <a:rPr lang="ru-RU" sz="2000" dirty="0" err="1" smtClean="0">
                <a:solidFill>
                  <a:srgbClr val="3973B9"/>
                </a:solidFill>
              </a:rPr>
              <a:t>онлайн</a:t>
            </a:r>
            <a:r>
              <a:rPr lang="ru-RU" sz="2000" dirty="0" smtClean="0">
                <a:solidFill>
                  <a:srgbClr val="3973B9"/>
                </a:solidFill>
              </a:rPr>
              <a:t> проверка персонала, участников, выгрузка данных, блокировка людей</a:t>
            </a:r>
          </a:p>
          <a:p>
            <a:pPr marL="266700" indent="-266700">
              <a:spcBef>
                <a:spcPts val="800"/>
              </a:spcBef>
            </a:pPr>
            <a:endParaRPr lang="ru-RU" sz="2000" dirty="0">
              <a:solidFill>
                <a:srgbClr val="3973B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64953" y="1221993"/>
            <a:ext cx="2868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ФУНКЦИОНАЛЬНОСТЬ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78640" y="1198909"/>
            <a:ext cx="36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F7C00"/>
                </a:solidFill>
                <a:cs typeface="Aharoni" pitchFamily="2" charset="-79"/>
              </a:rPr>
              <a:t>9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0026286" y="1458499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61014" y="2663975"/>
            <a:ext cx="500066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</a:t>
            </a:r>
            <a:r>
              <a:rPr lang="ru-RU" sz="2000" dirty="0" smtClean="0">
                <a:solidFill>
                  <a:srgbClr val="3973B9"/>
                </a:solidFill>
              </a:rPr>
              <a:t>	автоматизация выдачи материалов, портфелей по беджу, пригласительному билету, QR коду, отправленному на телефон</a:t>
            </a:r>
          </a:p>
          <a:p>
            <a:pPr marL="266700" indent="-266700">
              <a:spcBef>
                <a:spcPts val="800"/>
              </a:spcBef>
            </a:pPr>
            <a:r>
              <a:rPr lang="ru-RU" sz="2000" dirty="0" smtClean="0">
                <a:solidFill>
                  <a:srgbClr val="EF7C00"/>
                </a:solidFill>
              </a:rPr>
              <a:t>•</a:t>
            </a:r>
            <a:r>
              <a:rPr lang="ru-RU" sz="2000" dirty="0" smtClean="0">
                <a:solidFill>
                  <a:srgbClr val="3973B9"/>
                </a:solidFill>
              </a:rPr>
              <a:t>	Бесконтактные антенны</a:t>
            </a:r>
            <a:endParaRPr lang="ru-RU" sz="2000" dirty="0">
              <a:solidFill>
                <a:srgbClr val="3973B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312804"/>
            <a:ext cx="7485380" cy="1932323"/>
          </a:xfrm>
        </p:spPr>
        <p:txBody>
          <a:bodyPr/>
          <a:lstStyle/>
          <a:p>
            <a:r>
              <a:rPr lang="en-GB" sz="2600" baseline="30000" dirty="0">
                <a:solidFill>
                  <a:schemeClr val="bg1"/>
                </a:solidFill>
                <a:latin typeface="FuturaFuturisC" panose="00000500000000000000" pitchFamily="2" charset="0"/>
              </a:rPr>
              <a:t>10.09.2015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08901" y="137093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EF7C00"/>
                </a:solidFill>
                <a:cs typeface="Aharoni" pitchFamily="2" charset="-79"/>
              </a:rPr>
              <a:t>10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602" y="2208995"/>
            <a:ext cx="39285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EF7C00"/>
                </a:solidFill>
              </a:rPr>
              <a:t>Ивент</a:t>
            </a:r>
            <a:r>
              <a:rPr lang="ru-RU" sz="1600" b="1" dirty="0" smtClean="0">
                <a:solidFill>
                  <a:srgbClr val="EF7C00"/>
                </a:solidFill>
              </a:rPr>
              <a:t> «Старт»</a:t>
            </a:r>
          </a:p>
          <a:p>
            <a:endParaRPr lang="ru-RU" sz="1000" dirty="0" smtClean="0"/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До 500 человек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Регистрация на сайте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База данных для работы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Информационные рассылки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Аккредитация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Отчеты</a:t>
            </a:r>
            <a:endParaRPr lang="ru-RU" sz="1300" dirty="0">
              <a:solidFill>
                <a:srgbClr val="3973B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602" y="3923507"/>
            <a:ext cx="3928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EF7C00"/>
                </a:solidFill>
              </a:rPr>
              <a:t>Ивент</a:t>
            </a:r>
            <a:r>
              <a:rPr lang="ru-RU" sz="1600" b="1" dirty="0" smtClean="0">
                <a:solidFill>
                  <a:srgbClr val="EF7C00"/>
                </a:solidFill>
              </a:rPr>
              <a:t> «Стандарт»</a:t>
            </a:r>
          </a:p>
          <a:p>
            <a:endParaRPr lang="ru-RU" sz="1000" b="1" dirty="0" smtClean="0">
              <a:solidFill>
                <a:srgbClr val="EF7C00"/>
              </a:solidFill>
            </a:endParaRP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До 2000 человек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Регистрация на сайте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Личные кабинеты участника, </a:t>
            </a:r>
            <a:br>
              <a:rPr lang="ru-RU" sz="1300" dirty="0" smtClean="0">
                <a:solidFill>
                  <a:srgbClr val="3973B9"/>
                </a:solidFill>
              </a:rPr>
            </a:br>
            <a:r>
              <a:rPr lang="ru-RU" sz="1300" dirty="0" smtClean="0">
                <a:solidFill>
                  <a:srgbClr val="3973B9"/>
                </a:solidFill>
              </a:rPr>
              <a:t>     подрядной организации, СМИ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База данных для работы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Информационные рассылки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Шлюз оплаты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Аккредитация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</a:t>
            </a:r>
            <a:r>
              <a:rPr lang="ru-RU" sz="1300" dirty="0" smtClean="0">
                <a:solidFill>
                  <a:srgbClr val="3973B9"/>
                </a:solidFill>
              </a:rPr>
              <a:t> Контроль доступа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</a:t>
            </a:r>
            <a:r>
              <a:rPr lang="ru-RU" sz="1300" dirty="0" smtClean="0">
                <a:solidFill>
                  <a:srgbClr val="3973B9"/>
                </a:solidFill>
              </a:rPr>
              <a:t> Автоматизация выдачи материалов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err="1" smtClean="0">
                <a:solidFill>
                  <a:srgbClr val="3973B9"/>
                </a:solidFill>
              </a:rPr>
              <a:t>Онлайн</a:t>
            </a:r>
            <a:r>
              <a:rPr lang="ru-RU" sz="1300" dirty="0" smtClean="0">
                <a:solidFill>
                  <a:srgbClr val="3973B9"/>
                </a:solidFill>
              </a:rPr>
              <a:t> статистика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Биржа деловых контактов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03692" y="2206452"/>
            <a:ext cx="30211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EF7C00"/>
                </a:solidFill>
              </a:rPr>
              <a:t>Ивент</a:t>
            </a:r>
            <a:r>
              <a:rPr lang="ru-RU" sz="1600" b="1" dirty="0" smtClean="0">
                <a:solidFill>
                  <a:srgbClr val="EF7C00"/>
                </a:solidFill>
              </a:rPr>
              <a:t> «Профессионал»</a:t>
            </a:r>
          </a:p>
          <a:p>
            <a:endParaRPr lang="ru-RU" sz="1000" b="1" dirty="0" smtClean="0">
              <a:solidFill>
                <a:srgbClr val="EF7C00"/>
              </a:solidFill>
            </a:endParaRP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От 1500 человек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Регистрация на сайте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Личные кабинеты участника,</a:t>
            </a:r>
          </a:p>
          <a:p>
            <a:r>
              <a:rPr lang="ru-RU" sz="1300" dirty="0" smtClean="0">
                <a:solidFill>
                  <a:srgbClr val="3973B9"/>
                </a:solidFill>
              </a:rPr>
              <a:t>    подрядной организации, СМИ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База данных для работы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Информационные рассылки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Шлюз оплаты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Аккредитация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Контроль доступа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Автоматизация выдачи материалов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Онлайн статистика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Биржа деловых контактов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Аккредитация транспорта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Модуль для работы с гостиницами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Культурная программа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Рассадка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Мобильное приложение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Модуль СМИ</a:t>
            </a:r>
          </a:p>
          <a:p>
            <a:r>
              <a:rPr lang="ru-RU" sz="1300" dirty="0">
                <a:solidFill>
                  <a:srgbClr val="EF7C00"/>
                </a:solidFill>
              </a:rPr>
              <a:t>•</a:t>
            </a:r>
            <a:r>
              <a:rPr lang="ru-RU" sz="1300" dirty="0">
                <a:solidFill>
                  <a:srgbClr val="3973B9"/>
                </a:solidFill>
              </a:rPr>
              <a:t>  Рассылки СМС</a:t>
            </a:r>
          </a:p>
          <a:p>
            <a:endParaRPr lang="ru-RU" sz="1300" dirty="0" smtClean="0">
              <a:solidFill>
                <a:srgbClr val="3973B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4892" y="2141708"/>
            <a:ext cx="36073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EF7C00"/>
                </a:solidFill>
              </a:rPr>
              <a:t>Ивент</a:t>
            </a:r>
            <a:r>
              <a:rPr lang="ru-RU" sz="1600" b="1" dirty="0" smtClean="0">
                <a:solidFill>
                  <a:srgbClr val="EF7C00"/>
                </a:solidFill>
              </a:rPr>
              <a:t> «Выставка» 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  </a:t>
            </a:r>
            <a:r>
              <a:rPr lang="ru-RU" sz="1300" dirty="0" smtClean="0">
                <a:solidFill>
                  <a:srgbClr val="3973B9"/>
                </a:solidFill>
              </a:rPr>
              <a:t>Регистрация, аккредитация на сайте для</a:t>
            </a:r>
          </a:p>
          <a:p>
            <a:r>
              <a:rPr lang="ru-RU" sz="1300" dirty="0" smtClean="0">
                <a:solidFill>
                  <a:srgbClr val="3973B9"/>
                </a:solidFill>
              </a:rPr>
              <a:t>    участников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Регистрация и билеты для посетителей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Интерактивные схемы выставок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</a:t>
            </a:r>
            <a:r>
              <a:rPr lang="ru-RU" sz="1300" dirty="0" err="1" smtClean="0">
                <a:solidFill>
                  <a:srgbClr val="3973B9"/>
                </a:solidFill>
              </a:rPr>
              <a:t>Онлайн</a:t>
            </a:r>
            <a:r>
              <a:rPr lang="ru-RU" sz="1300" dirty="0" smtClean="0">
                <a:solidFill>
                  <a:srgbClr val="3973B9"/>
                </a:solidFill>
              </a:rPr>
              <a:t> продажи площадей для стендистов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Информационные рассылки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База данных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Отчеты </a:t>
            </a:r>
            <a:r>
              <a:rPr lang="ru-RU" sz="1300" dirty="0" err="1" smtClean="0">
                <a:solidFill>
                  <a:srgbClr val="3973B9"/>
                </a:solidFill>
              </a:rPr>
              <a:t>онлайн</a:t>
            </a:r>
            <a:endParaRPr lang="ru-RU" sz="1300" dirty="0" smtClean="0">
              <a:solidFill>
                <a:srgbClr val="3973B9"/>
              </a:solidFill>
            </a:endParaRP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Аккредитация</a:t>
            </a:r>
          </a:p>
          <a:p>
            <a:r>
              <a:rPr lang="ru-RU" sz="1300" dirty="0" smtClean="0">
                <a:solidFill>
                  <a:srgbClr val="EF7C00"/>
                </a:solidFill>
              </a:rPr>
              <a:t>•</a:t>
            </a:r>
            <a:r>
              <a:rPr lang="ru-RU" sz="1300" dirty="0" smtClean="0">
                <a:solidFill>
                  <a:srgbClr val="3973B9"/>
                </a:solidFill>
              </a:rPr>
              <a:t>  Личные кабинеты </a:t>
            </a:r>
            <a:r>
              <a:rPr lang="ru-RU" sz="1300" dirty="0" err="1" smtClean="0">
                <a:solidFill>
                  <a:srgbClr val="3973B9"/>
                </a:solidFill>
              </a:rPr>
              <a:t>выставочников</a:t>
            </a:r>
            <a:endParaRPr lang="ru-RU" sz="1300" dirty="0">
              <a:solidFill>
                <a:srgbClr val="3973B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4892" y="5586659"/>
            <a:ext cx="36073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973B9"/>
                </a:solidFill>
              </a:rPr>
              <a:t>Упрости работу – добавь модулей</a:t>
            </a:r>
          </a:p>
          <a:p>
            <a:r>
              <a:rPr lang="ru-RU" sz="1300" dirty="0" smtClean="0">
                <a:solidFill>
                  <a:srgbClr val="3973B9"/>
                </a:solidFill>
              </a:rPr>
              <a:t>•</a:t>
            </a:r>
            <a:r>
              <a:rPr lang="ru-RU" sz="1300" dirty="0" smtClean="0">
                <a:solidFill>
                  <a:srgbClr val="EF7C00"/>
                </a:solidFill>
              </a:rPr>
              <a:t>  Модуль для силовых структур</a:t>
            </a:r>
          </a:p>
          <a:p>
            <a:r>
              <a:rPr lang="ru-RU" sz="1300" dirty="0" smtClean="0">
                <a:solidFill>
                  <a:srgbClr val="3973B9"/>
                </a:solidFill>
              </a:rPr>
              <a:t>•  </a:t>
            </a:r>
            <a:r>
              <a:rPr lang="ru-RU" sz="1300" dirty="0" smtClean="0">
                <a:solidFill>
                  <a:srgbClr val="EF7C00"/>
                </a:solidFill>
              </a:rPr>
              <a:t>Мобильное приложение</a:t>
            </a:r>
          </a:p>
          <a:p>
            <a:r>
              <a:rPr lang="ru-RU" sz="1300" dirty="0" smtClean="0">
                <a:solidFill>
                  <a:srgbClr val="3973B9"/>
                </a:solidFill>
              </a:rPr>
              <a:t>•  </a:t>
            </a:r>
            <a:r>
              <a:rPr lang="ru-RU" sz="1300" dirty="0" smtClean="0">
                <a:solidFill>
                  <a:srgbClr val="EF7C00"/>
                </a:solidFill>
              </a:rPr>
              <a:t>Автоматизация доступа транспорта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32254" y="1208863"/>
            <a:ext cx="6060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СИСТЕМАТИЗИРУЙ ПОДГОТОВКУ.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ВЫБЕРИ ДЛЯ УСТАНОВКИ ВАРИАНТ СИСТЕМЫ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9954689" y="1601216"/>
            <a:ext cx="500066" cy="1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9312" y="1256017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КРУПНЫЕ МЕРОПРИЯТИЯ, УЖЕ АВТОМАТИЗИРУЮЩИЕ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БИЗНЕС ПРОЦЕССЫ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3758" y="628096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Запусти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68" y="628096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Установи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2782" y="628096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883013" y="1601772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37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b="71323"/>
          <a:stretch/>
        </p:blipFill>
        <p:spPr bwMode="auto">
          <a:xfrm>
            <a:off x="0" y="-33459"/>
            <a:ext cx="10693400" cy="218823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457148" y="1189341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КРУПНЫЕ МЕРОПРИЯТИЯ, УЖЕ АВТОМАТИЗИРУЮЩИЕ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БИЗНЕС ПРОЦЕССЫ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905" y="627866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Установи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2254" y="6749509"/>
            <a:ext cx="23574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73B9"/>
                </a:solidFill>
              </a:rPr>
              <a:t>Присоединяйтесь!</a:t>
            </a:r>
            <a:endParaRPr lang="ru-RU" b="1" dirty="0">
              <a:solidFill>
                <a:srgbClr val="3973B9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410868" y="25223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156703" y="132784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EF7C00"/>
                </a:solidFill>
                <a:cs typeface="Aharoni" pitchFamily="2" charset="-79"/>
              </a:rPr>
              <a:t>1</a:t>
            </a:r>
            <a:r>
              <a:rPr lang="ru-RU" sz="2400" b="1" i="1" dirty="0">
                <a:solidFill>
                  <a:srgbClr val="EF7C00"/>
                </a:solidFill>
                <a:cs typeface="Aharoni" pitchFamily="2" charset="-79"/>
              </a:rPr>
              <a:t>1</a:t>
            </a:r>
            <a:endParaRPr lang="ru-RU" sz="2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9881425" y="1603125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85" y="5331292"/>
            <a:ext cx="1951935" cy="1364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4" y="2619846"/>
            <a:ext cx="2340924" cy="8468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5" y="4198653"/>
            <a:ext cx="5827518" cy="5320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1" y="5001755"/>
            <a:ext cx="1653833" cy="1653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71" y="5507318"/>
            <a:ext cx="1946737" cy="897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8" y="4003184"/>
            <a:ext cx="2301887" cy="1004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4" y="4050416"/>
            <a:ext cx="2285714" cy="8285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15" y="5473243"/>
            <a:ext cx="2154192" cy="965673"/>
          </a:xfrm>
          <a:prstGeom prst="rect">
            <a:avLst/>
          </a:prstGeom>
        </p:spPr>
      </p:pic>
      <p:pic>
        <p:nvPicPr>
          <p:cNvPr id="27" name="Picture 1" descr="Screen Shot 2016-07-27 at 13.26.1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3" y="2774291"/>
            <a:ext cx="2809424" cy="537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2774291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9312" y="1256017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КРУПНЫЕ МЕРОПРИЯТИЯ, УЖЕ АВТОМАТИЗИРУЮЩИЕ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БИЗНЕС ПРОЦЕССЫ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3758" y="628096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Запусти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68" y="628096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Установи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2782" y="628096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883013" y="1601772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2"/>
          <a:srcRect l="6195" t="7163" r="60972" b="78511"/>
          <a:stretch/>
        </p:blipFill>
        <p:spPr bwMode="auto">
          <a:xfrm>
            <a:off x="3949477" y="5462039"/>
            <a:ext cx="2794446" cy="988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3"/>
          <a:srcRect l="30645" t="45663" r="58014" b="43013"/>
          <a:stretch/>
        </p:blipFill>
        <p:spPr bwMode="auto">
          <a:xfrm>
            <a:off x="7975754" y="4164668"/>
            <a:ext cx="1500198" cy="1058963"/>
          </a:xfrm>
          <a:prstGeom prst="rect">
            <a:avLst/>
          </a:prstGeom>
          <a:noFill/>
        </p:spPr>
      </p:pic>
      <p:pic>
        <p:nvPicPr>
          <p:cNvPr id="33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3"/>
          <a:srcRect l="71340" t="32451" r="17318" b="57168"/>
          <a:stretch/>
        </p:blipFill>
        <p:spPr bwMode="auto">
          <a:xfrm>
            <a:off x="8032138" y="5525133"/>
            <a:ext cx="1521288" cy="98436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80" y="2241817"/>
            <a:ext cx="1655146" cy="1415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9" y="3780631"/>
            <a:ext cx="2627107" cy="1215036"/>
          </a:xfrm>
          <a:prstGeom prst="rect">
            <a:avLst/>
          </a:prstGeom>
        </p:spPr>
      </p:pic>
      <p:pic>
        <p:nvPicPr>
          <p:cNvPr id="37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3"/>
          <a:srcRect b="71323"/>
          <a:stretch/>
        </p:blipFill>
        <p:spPr bwMode="auto">
          <a:xfrm>
            <a:off x="0" y="-33459"/>
            <a:ext cx="10693400" cy="218823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457148" y="1189341"/>
            <a:ext cx="6673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КРУПНЫЕ МЕРОПРИЯТИЯ, УЖЕ АВТОМАТИЗИРУЮЩИЕ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БИЗНЕС ПРОЦЕССЫ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905" y="627866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Установи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2254" y="6749509"/>
            <a:ext cx="23574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73B9"/>
                </a:solidFill>
              </a:rPr>
              <a:t>Присоединяйтесь!</a:t>
            </a:r>
            <a:endParaRPr lang="ru-RU" b="1" dirty="0">
              <a:solidFill>
                <a:srgbClr val="3973B9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410868" y="25223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6" y="5550631"/>
            <a:ext cx="2600490" cy="92559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0135427" y="131324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EF7C00"/>
                </a:solidFill>
                <a:cs typeface="Aharoni" pitchFamily="2" charset="-79"/>
              </a:rPr>
              <a:t>1</a:t>
            </a:r>
            <a:r>
              <a:rPr lang="ru-RU" sz="2400" b="1" i="1" dirty="0">
                <a:solidFill>
                  <a:srgbClr val="EF7C00"/>
                </a:solidFill>
                <a:cs typeface="Aharoni" pitchFamily="2" charset="-79"/>
              </a:rPr>
              <a:t>2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7" y="2446934"/>
            <a:ext cx="2860288" cy="958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91" y="3573372"/>
            <a:ext cx="1778558" cy="153248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rot="5400000">
            <a:off x="9881425" y="1603125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28612" r="8267" b="28846"/>
          <a:stretch/>
        </p:blipFill>
        <p:spPr>
          <a:xfrm>
            <a:off x="4244379" y="2427727"/>
            <a:ext cx="2182341" cy="11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t="-1" b="73211"/>
          <a:stretch/>
        </p:blipFill>
        <p:spPr bwMode="auto">
          <a:xfrm>
            <a:off x="0" y="-63786"/>
            <a:ext cx="10693400" cy="204421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94266" y="132858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EF7C00"/>
                </a:solidFill>
                <a:cs typeface="Aharoni" pitchFamily="2" charset="-79"/>
              </a:rPr>
              <a:t>1</a:t>
            </a:r>
            <a:r>
              <a:rPr lang="ru-RU" sz="2400" b="1" i="1" dirty="0">
                <a:solidFill>
                  <a:srgbClr val="EF7C00"/>
                </a:solidFill>
                <a:cs typeface="Aharoni" pitchFamily="2" charset="-79"/>
              </a:rPr>
              <a:t>3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254" y="6749509"/>
            <a:ext cx="23574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73B9"/>
                </a:solidFill>
              </a:rPr>
              <a:t>Присоединяйтесь!</a:t>
            </a:r>
            <a:endParaRPr lang="ru-RU" b="1" dirty="0">
              <a:solidFill>
                <a:srgbClr val="3973B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417" y="1181135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КРУПНЫЕ МЕРОПРИЯТИЯ, УЖЕ АВТОМАТИЗИРУЮЩИЕ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БИЗНЕС ПРОЦЕССЫ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3758" y="628096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Запусти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68" y="628096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Установи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2782" y="628096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883013" y="1601772"/>
            <a:ext cx="50006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6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6310" t="32848" r="72342" b="58659"/>
          <a:stretch/>
        </p:blipFill>
        <p:spPr bwMode="auto">
          <a:xfrm>
            <a:off x="549171" y="5508489"/>
            <a:ext cx="2823716" cy="794170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 rotWithShape="1">
          <a:blip r:embed="rId3"/>
          <a:srcRect l="3562" t="8540" r="81571" b="75758"/>
          <a:stretch/>
        </p:blipFill>
        <p:spPr bwMode="auto">
          <a:xfrm>
            <a:off x="695068" y="3591954"/>
            <a:ext cx="1919118" cy="1194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4"/>
          <a:srcRect l="19049" t="38567" r="63915" b="49312"/>
          <a:stretch/>
        </p:blipFill>
        <p:spPr bwMode="auto">
          <a:xfrm>
            <a:off x="8326358" y="2274384"/>
            <a:ext cx="2015560" cy="100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31312" t="31508" r="56680" b="57168"/>
          <a:stretch/>
        </p:blipFill>
        <p:spPr bwMode="auto">
          <a:xfrm>
            <a:off x="3546500" y="3397175"/>
            <a:ext cx="1857388" cy="1238259"/>
          </a:xfrm>
          <a:prstGeom prst="rect">
            <a:avLst/>
          </a:prstGeom>
          <a:noFill/>
        </p:spPr>
      </p:pic>
      <p:pic>
        <p:nvPicPr>
          <p:cNvPr id="31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23973" t="58874" r="58014" b="26970"/>
          <a:stretch/>
        </p:blipFill>
        <p:spPr bwMode="auto">
          <a:xfrm>
            <a:off x="4254168" y="5266841"/>
            <a:ext cx="2299439" cy="1277466"/>
          </a:xfrm>
          <a:prstGeom prst="rect">
            <a:avLst/>
          </a:prstGeom>
          <a:noFill/>
        </p:spPr>
      </p:pic>
      <p:pic>
        <p:nvPicPr>
          <p:cNvPr id="32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51326" t="32452" r="34664" b="58112"/>
          <a:stretch/>
        </p:blipFill>
        <p:spPr bwMode="auto">
          <a:xfrm>
            <a:off x="435136" y="2218794"/>
            <a:ext cx="2254923" cy="1073773"/>
          </a:xfrm>
          <a:prstGeom prst="rect">
            <a:avLst/>
          </a:prstGeom>
          <a:noFill/>
        </p:spPr>
      </p:pic>
      <p:pic>
        <p:nvPicPr>
          <p:cNvPr id="33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47990" t="46607" r="32663" b="44900"/>
          <a:stretch/>
        </p:blipFill>
        <p:spPr bwMode="auto">
          <a:xfrm>
            <a:off x="5693290" y="2440878"/>
            <a:ext cx="2217428" cy="688167"/>
          </a:xfrm>
          <a:prstGeom prst="rect">
            <a:avLst/>
          </a:prstGeom>
          <a:noFill/>
        </p:spPr>
      </p:pic>
      <p:pic>
        <p:nvPicPr>
          <p:cNvPr id="34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69338" t="58874" r="21989" b="28858"/>
          <a:stretch/>
        </p:blipFill>
        <p:spPr bwMode="auto">
          <a:xfrm>
            <a:off x="6354812" y="3310673"/>
            <a:ext cx="1190038" cy="1190038"/>
          </a:xfrm>
          <a:prstGeom prst="rect">
            <a:avLst/>
          </a:prstGeom>
          <a:noFill/>
        </p:spPr>
      </p:pic>
      <p:pic>
        <p:nvPicPr>
          <p:cNvPr id="35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5961" t="44720" r="76694" b="43956"/>
          <a:stretch/>
        </p:blipFill>
        <p:spPr bwMode="auto">
          <a:xfrm>
            <a:off x="8298364" y="3589493"/>
            <a:ext cx="2071549" cy="956099"/>
          </a:xfrm>
          <a:prstGeom prst="rect">
            <a:avLst/>
          </a:prstGeom>
          <a:noFill/>
        </p:spPr>
      </p:pic>
      <p:pic>
        <p:nvPicPr>
          <p:cNvPr id="36" name="Picture 2" descr="C:\Users\Anna\Desktop\Форум\Огнев\12.jpg"/>
          <p:cNvPicPr>
            <a:picLocks noChangeAspect="1" noChangeArrowheads="1"/>
          </p:cNvPicPr>
          <p:nvPr/>
        </p:nvPicPr>
        <p:blipFill rotWithShape="1">
          <a:blip r:embed="rId2"/>
          <a:srcRect l="46656" t="60761" r="35331" b="29802"/>
          <a:stretch/>
        </p:blipFill>
        <p:spPr bwMode="auto">
          <a:xfrm>
            <a:off x="7791441" y="5579054"/>
            <a:ext cx="2325755" cy="861391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 rotWithShape="1">
          <a:blip r:embed="rId5"/>
          <a:srcRect l="39338" t="39670" r="38980" b="46556"/>
          <a:stretch/>
        </p:blipFill>
        <p:spPr bwMode="auto">
          <a:xfrm>
            <a:off x="3055360" y="2212397"/>
            <a:ext cx="2272629" cy="945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06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" y="2404"/>
            <a:ext cx="10693740" cy="7559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370" y="622364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Tel.: +7 (812) 408 00 11, www.sum1.ru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Форум\Огнев\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067" y="1111"/>
            <a:ext cx="10692384" cy="755904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312804"/>
            <a:ext cx="7485380" cy="1932323"/>
          </a:xfrm>
        </p:spPr>
        <p:txBody>
          <a:bodyPr/>
          <a:lstStyle/>
          <a:p>
            <a:r>
              <a:rPr lang="en-GB" sz="2600" baseline="30000" dirty="0">
                <a:solidFill>
                  <a:schemeClr val="bg1"/>
                </a:solidFill>
                <a:latin typeface="FuturaFuturisC" panose="00000500000000000000" pitchFamily="2" charset="0"/>
              </a:rPr>
              <a:t>10.09.2015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8016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4866" y="2994813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• </a:t>
            </a:r>
            <a:r>
              <a:rPr lang="ru-RU" sz="2800" dirty="0" smtClean="0">
                <a:solidFill>
                  <a:srgbClr val="3973B9"/>
                </a:solidFill>
              </a:rPr>
              <a:t>Российская разработка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Стабильность и резервирование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Потенциал Вашего развития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Статистика  процессов он-</a:t>
            </a:r>
            <a:r>
              <a:rPr lang="ru-RU" sz="2800" dirty="0" err="1" smtClean="0">
                <a:solidFill>
                  <a:srgbClr val="3973B9"/>
                </a:solidFill>
              </a:rPr>
              <a:t>лайн</a:t>
            </a:r>
            <a:endParaRPr lang="ru-RU" sz="2800" dirty="0" smtClean="0">
              <a:solidFill>
                <a:srgbClr val="3973B9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Единое информационное пространство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Модульность системы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Многозадачность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•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973B9"/>
                </a:solidFill>
              </a:rPr>
              <a:t>Удобство пользователей</a:t>
            </a:r>
            <a:endParaRPr lang="ru-RU" sz="2800" dirty="0">
              <a:solidFill>
                <a:srgbClr val="3973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8336" y="1219733"/>
            <a:ext cx="3000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НАША</a:t>
            </a:r>
            <a:r>
              <a:rPr lang="ru-RU" b="1" dirty="0" smtClean="0">
                <a:solidFill>
                  <a:schemeClr val="bg1"/>
                </a:solidFill>
              </a:rPr>
              <a:t> УНИКАЛЬНОСТЬ	</a:t>
            </a:r>
            <a:endParaRPr lang="ru-RU" sz="2800" i="1" dirty="0" smtClean="0">
              <a:solidFill>
                <a:srgbClr val="EF7C00"/>
              </a:solidFill>
              <a:cs typeface="Aharoni" pitchFamily="2" charset="-79"/>
            </a:endParaRPr>
          </a:p>
          <a:p>
            <a:endParaRPr lang="ru-RU" sz="2800" i="1" dirty="0">
              <a:solidFill>
                <a:srgbClr val="EF7C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9990170" y="1423177"/>
            <a:ext cx="28575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33046" y="120886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EF7C00"/>
                </a:solidFill>
                <a:cs typeface="Aharoni" pitchFamily="2" charset="-79"/>
              </a:rPr>
              <a:t> 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Форум\Огнев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19"/>
            <a:ext cx="10691812" cy="755863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312804"/>
            <a:ext cx="7485380" cy="1932323"/>
          </a:xfrm>
        </p:spPr>
        <p:txBody>
          <a:bodyPr/>
          <a:lstStyle/>
          <a:p>
            <a:r>
              <a:rPr lang="en-GB" sz="2600" baseline="30000" dirty="0">
                <a:solidFill>
                  <a:schemeClr val="bg1"/>
                </a:solidFill>
                <a:latin typeface="FuturaFuturisC" panose="00000500000000000000" pitchFamily="2" charset="0"/>
              </a:rPr>
              <a:t>10.09.2015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3256" y="1221574"/>
            <a:ext cx="4283160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ПЛАТФОРМА ДЛЯ </a:t>
            </a:r>
            <a:r>
              <a:rPr lang="ru-RU" b="1" dirty="0">
                <a:solidFill>
                  <a:schemeClr val="bg1"/>
                </a:solidFill>
                <a:ea typeface="+mj-ea"/>
                <a:cs typeface="Arial" pitchFamily="34" charset="0"/>
              </a:rPr>
              <a:t>ОРГАНИЗАТОРОВ</a:t>
            </a:r>
            <a:r>
              <a:rPr lang="ru-RU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</a:p>
          <a:p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780367"/>
            <a:ext cx="985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973B9"/>
                </a:solidFill>
              </a:rPr>
              <a:t>	Подготовка мероприятия 		        Проведение мероприятия</a:t>
            </a:r>
          </a:p>
          <a:p>
            <a:r>
              <a:rPr lang="ru-RU" sz="1800" dirty="0" smtClean="0">
                <a:solidFill>
                  <a:srgbClr val="3973B9"/>
                </a:solidFill>
              </a:rPr>
              <a:t>	Анализ и статистика мероприятия 	        Встроенный документооборот</a:t>
            </a:r>
            <a:endParaRPr lang="ru-RU" sz="1800" dirty="0">
              <a:solidFill>
                <a:srgbClr val="3973B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3296" y="2709061"/>
            <a:ext cx="53467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rgbClr val="EF7C00"/>
                </a:solidFill>
              </a:rPr>
              <a:t>Регистрация и личные кабинеты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Интерактивная регистрационная </a:t>
            </a:r>
            <a:r>
              <a:rPr lang="en-US" sz="1400" dirty="0" smtClean="0">
                <a:solidFill>
                  <a:srgbClr val="3973B9"/>
                </a:solidFill>
              </a:rPr>
              <a:t>web-</a:t>
            </a:r>
            <a:r>
              <a:rPr lang="ru-RU" sz="1400" dirty="0" smtClean="0">
                <a:solidFill>
                  <a:srgbClr val="3973B9"/>
                </a:solidFill>
              </a:rPr>
              <a:t>анкета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Личные кабинеты участников, СМИ, подрядчиков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Оплата участия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Биржа деловых контактов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Заказ транспорта, культурная программа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Бронирование и оплата переговорных комнат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Электронный билет доступа участия</a:t>
            </a:r>
          </a:p>
          <a:p>
            <a:r>
              <a:rPr lang="ru-RU" sz="1400" dirty="0">
                <a:solidFill>
                  <a:srgbClr val="EF7C00"/>
                </a:solidFill>
              </a:rPr>
              <a:t>•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3973B9"/>
                </a:solidFill>
              </a:rPr>
              <a:t>Автоматическое информирование участников</a:t>
            </a:r>
          </a:p>
          <a:p>
            <a:r>
              <a:rPr lang="ru-RU" sz="1400" dirty="0">
                <a:solidFill>
                  <a:srgbClr val="EF7C00"/>
                </a:solidFill>
              </a:rPr>
              <a:t>•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3973B9"/>
                </a:solidFill>
              </a:rPr>
              <a:t>Предварительный просмотр беджей и пропусков</a:t>
            </a:r>
          </a:p>
          <a:p>
            <a:r>
              <a:rPr lang="ru-RU" sz="1400" dirty="0">
                <a:solidFill>
                  <a:srgbClr val="EF7C00"/>
                </a:solidFill>
              </a:rPr>
              <a:t>• </a:t>
            </a:r>
            <a:r>
              <a:rPr lang="ru-RU" sz="1400" dirty="0">
                <a:solidFill>
                  <a:srgbClr val="3973B9"/>
                </a:solidFill>
              </a:rPr>
              <a:t>Редактирование фотографий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03296" y="5202613"/>
            <a:ext cx="53467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rgbClr val="EF7C00"/>
                </a:solidFill>
              </a:rPr>
              <a:t>Контроль и управление доступом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До 25 зон доступа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Управление временем доступа и </a:t>
            </a:r>
          </a:p>
          <a:p>
            <a:r>
              <a:rPr lang="ru-RU" sz="1400" dirty="0" smtClean="0">
                <a:solidFill>
                  <a:srgbClr val="3973B9"/>
                </a:solidFill>
              </a:rPr>
              <a:t>   нахождением в зонах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Инновационные </a:t>
            </a:r>
            <a:r>
              <a:rPr lang="en-US" sz="1400" dirty="0" smtClean="0">
                <a:solidFill>
                  <a:srgbClr val="3973B9"/>
                </a:solidFill>
              </a:rPr>
              <a:t>RFID </a:t>
            </a:r>
            <a:r>
              <a:rPr lang="ru-RU" sz="1400" dirty="0" smtClean="0">
                <a:solidFill>
                  <a:srgbClr val="3973B9"/>
                </a:solidFill>
              </a:rPr>
              <a:t>решения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Онлайн статистика посещений</a:t>
            </a:r>
          </a:p>
          <a:p>
            <a:r>
              <a:rPr lang="ru-RU" sz="1400" dirty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3973B9"/>
                </a:solidFill>
              </a:rPr>
              <a:t>Стационарные и мобильные устройства </a:t>
            </a:r>
          </a:p>
          <a:p>
            <a:r>
              <a:rPr lang="ru-RU" sz="1400" dirty="0" smtClean="0">
                <a:solidFill>
                  <a:srgbClr val="3973B9"/>
                </a:solidFill>
              </a:rPr>
              <a:t>    контроля доступа</a:t>
            </a:r>
            <a:endParaRPr lang="ru-RU" sz="1400" dirty="0">
              <a:solidFill>
                <a:srgbClr val="3973B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89642" y="2628503"/>
            <a:ext cx="47863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EF7C00"/>
                </a:solidFill>
              </a:rPr>
              <a:t>Сервис и работа с данными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Автоматические информационные рассылки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База данных, списки, настраиваемые поля и фильтры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Формирование приглашений, отчетов и договоров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Интеграция с платежными, бухгалтерскими системами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 </a:t>
            </a:r>
            <a:r>
              <a:rPr lang="ru-RU" sz="1400" dirty="0" smtClean="0">
                <a:solidFill>
                  <a:srgbClr val="3973B9"/>
                </a:solidFill>
              </a:rPr>
              <a:t>Документооборот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Приложение – склад организатора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Логические системы аккредитации участников,</a:t>
            </a:r>
          </a:p>
          <a:p>
            <a:r>
              <a:rPr lang="ru-RU" sz="1400" dirty="0" smtClean="0">
                <a:solidFill>
                  <a:srgbClr val="3973B9"/>
                </a:solidFill>
              </a:rPr>
              <a:t>    помощников, автомобилей и водителей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Рассадка по залам: персональное место каждого участника в зале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Выдача материалов и портфелей по беджу участника</a:t>
            </a:r>
          </a:p>
          <a:p>
            <a:r>
              <a:rPr lang="ru-RU" sz="1400" dirty="0">
                <a:solidFill>
                  <a:srgbClr val="EF7C00"/>
                </a:solidFill>
              </a:rPr>
              <a:t>• </a:t>
            </a:r>
            <a:r>
              <a:rPr lang="ru-RU" sz="1400" dirty="0">
                <a:solidFill>
                  <a:srgbClr val="3973B9"/>
                </a:solidFill>
              </a:rPr>
              <a:t>Настройка мероприятий культурной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89642" y="5513637"/>
            <a:ext cx="4286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EF7C00"/>
                </a:solidFill>
              </a:rPr>
              <a:t>Аккредитация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</a:t>
            </a:r>
            <a:r>
              <a:rPr lang="ru-RU" sz="1400" dirty="0" err="1" smtClean="0">
                <a:solidFill>
                  <a:srgbClr val="3973B9"/>
                </a:solidFill>
              </a:rPr>
              <a:t>Беджи</a:t>
            </a:r>
            <a:r>
              <a:rPr lang="ru-RU" sz="1400" dirty="0" smtClean="0">
                <a:solidFill>
                  <a:srgbClr val="3973B9"/>
                </a:solidFill>
              </a:rPr>
              <a:t> на пластиковых картах с чипом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</a:t>
            </a:r>
            <a:r>
              <a:rPr lang="ru-RU" sz="1400" dirty="0" err="1" smtClean="0">
                <a:solidFill>
                  <a:srgbClr val="3973B9"/>
                </a:solidFill>
              </a:rPr>
              <a:t>Беджи</a:t>
            </a:r>
            <a:r>
              <a:rPr lang="ru-RU" sz="1400" dirty="0" smtClean="0">
                <a:solidFill>
                  <a:srgbClr val="3973B9"/>
                </a:solidFill>
              </a:rPr>
              <a:t> на картоне с </a:t>
            </a:r>
            <a:r>
              <a:rPr lang="ru-RU" sz="1400" dirty="0" err="1" smtClean="0">
                <a:solidFill>
                  <a:srgbClr val="3973B9"/>
                </a:solidFill>
              </a:rPr>
              <a:t>клеющей</a:t>
            </a:r>
            <a:r>
              <a:rPr lang="ru-RU" sz="1400" dirty="0" smtClean="0">
                <a:solidFill>
                  <a:srgbClr val="3973B9"/>
                </a:solidFill>
              </a:rPr>
              <a:t> этикеткой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</a:t>
            </a:r>
            <a:r>
              <a:rPr lang="ru-RU" sz="1400" dirty="0" err="1" smtClean="0">
                <a:solidFill>
                  <a:srgbClr val="3973B9"/>
                </a:solidFill>
              </a:rPr>
              <a:t>Беджи</a:t>
            </a:r>
            <a:r>
              <a:rPr lang="ru-RU" sz="1400" dirty="0" smtClean="0">
                <a:solidFill>
                  <a:srgbClr val="3973B9"/>
                </a:solidFill>
              </a:rPr>
              <a:t> на основе </a:t>
            </a:r>
            <a:r>
              <a:rPr lang="ru-RU" sz="1400" dirty="0" err="1" smtClean="0">
                <a:solidFill>
                  <a:srgbClr val="3973B9"/>
                </a:solidFill>
              </a:rPr>
              <a:t>Rfid</a:t>
            </a:r>
            <a:r>
              <a:rPr lang="ru-RU" sz="1400" dirty="0" smtClean="0">
                <a:solidFill>
                  <a:srgbClr val="3973B9"/>
                </a:solidFill>
              </a:rPr>
              <a:t> меток, удаленное считывание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Электронные билеты доступа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Билеты для массовых мероприятий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9990170" y="1423177"/>
            <a:ext cx="28575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223621" y="11931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EF7C00"/>
                </a:solidFill>
                <a:cs typeface="Aharoni" pitchFamily="2" charset="-79"/>
              </a:rPr>
              <a:t>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"/>
            <a:ext cx="10693741" cy="7560000"/>
          </a:xfrm>
          <a:prstGeom prst="rect">
            <a:avLst/>
          </a:prstGeom>
        </p:spPr>
      </p:pic>
      <p:pic>
        <p:nvPicPr>
          <p:cNvPr id="3074" name="Picture 2" descr="C:\Users\Anna\Desktop\Форум\Огнев\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19"/>
            <a:ext cx="10691812" cy="755863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312804"/>
            <a:ext cx="7485380" cy="1932323"/>
          </a:xfrm>
        </p:spPr>
        <p:txBody>
          <a:bodyPr/>
          <a:lstStyle/>
          <a:p>
            <a:r>
              <a:rPr lang="en-GB" sz="2600" baseline="30000" dirty="0">
                <a:solidFill>
                  <a:schemeClr val="bg1"/>
                </a:solidFill>
                <a:latin typeface="FuturaFuturisC" panose="00000500000000000000" pitchFamily="2" charset="0"/>
              </a:rPr>
              <a:t>10.09.2015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354" y="2280433"/>
            <a:ext cx="3000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Постоянное развитие- внедрение инновационных решений и сервисных опций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Риск человеческой ошибки минимален – все процессы автоматизированы, резервируются 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и архивируются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Единое информационное пространство событий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en-US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</a:t>
            </a:r>
            <a:r>
              <a:rPr lang="en-US" sz="1600" dirty="0" err="1" smtClean="0">
                <a:solidFill>
                  <a:srgbClr val="3973B9"/>
                </a:solidFill>
              </a:rPr>
              <a:t>WiKI</a:t>
            </a:r>
            <a:r>
              <a:rPr lang="en-US" sz="1600" dirty="0" smtClean="0">
                <a:solidFill>
                  <a:srgbClr val="3973B9"/>
                </a:solidFill>
              </a:rPr>
              <a:t> –</a:t>
            </a:r>
            <a:r>
              <a:rPr lang="ru-RU" sz="1600" dirty="0" smtClean="0">
                <a:solidFill>
                  <a:srgbClr val="3973B9"/>
                </a:solidFill>
              </a:rPr>
              <a:t>справочники для участников, Сотрудников</a:t>
            </a:r>
          </a:p>
          <a:p>
            <a:endParaRPr lang="ru-RU" sz="1600" dirty="0" smtClean="0">
              <a:solidFill>
                <a:srgbClr val="3973B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76" y="2280432"/>
            <a:ext cx="29892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err="1" smtClean="0">
                <a:solidFill>
                  <a:srgbClr val="3973B9"/>
                </a:solidFill>
              </a:rPr>
              <a:t>Онлайн</a:t>
            </a:r>
            <a:r>
              <a:rPr lang="ru-RU" sz="1600" dirty="0" smtClean="0">
                <a:solidFill>
                  <a:srgbClr val="3973B9"/>
                </a:solidFill>
              </a:rPr>
              <a:t> статистика участников, персонала. Регистрации, доступа людей, транспорта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</a:t>
            </a:r>
            <a:r>
              <a:rPr lang="ru-RU" sz="1600" dirty="0" err="1" smtClean="0">
                <a:solidFill>
                  <a:srgbClr val="3973B9"/>
                </a:solidFill>
              </a:rPr>
              <a:t>Многомодульность</a:t>
            </a:r>
            <a:r>
              <a:rPr lang="ru-RU" sz="1600" dirty="0" smtClean="0">
                <a:solidFill>
                  <a:srgbClr val="3973B9"/>
                </a:solidFill>
              </a:rPr>
              <a:t> – закажи пакет опций, добавляй при необходимости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Все мероприятия в одной системе, Работай Круглый год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Информационная защищенность, Безопасность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Конфигуратор любых настроек</a:t>
            </a:r>
            <a:endParaRPr lang="ru-RU" sz="1600" dirty="0">
              <a:solidFill>
                <a:srgbClr val="3973B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8588" y="1197515"/>
            <a:ext cx="5678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          ОСНОВНЫЕ МАРКЕРЫ.</a:t>
            </a: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 СИСТЕМЫ УПРАВЛЕНИЯ МЕРОПРИЯТИЕМ №1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82005" y="1319496"/>
            <a:ext cx="36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F7C00"/>
                </a:solidFill>
                <a:cs typeface="Aharoni" pitchFamily="2" charset="-79"/>
              </a:rPr>
              <a:t>3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9990170" y="1566053"/>
            <a:ext cx="42862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2825" y="1207257"/>
            <a:ext cx="4502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+mj-ea"/>
                <a:cs typeface="Aharoni" pitchFamily="2" charset="-79"/>
              </a:rPr>
              <a:t>РЕГИСТРАЦИЯ И ЛИЧНЫЕ КАБИНЕТЫ    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792" y="1955713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создание регистрационных анкет участников 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с возможностью проведения обработки данных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в режиме реального времени;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создание различных интерактивных личных кабинетов, доступных через </a:t>
            </a:r>
            <a:r>
              <a:rPr lang="en-US" sz="1600" dirty="0" smtClean="0">
                <a:solidFill>
                  <a:srgbClr val="3973B9"/>
                </a:solidFill>
              </a:rPr>
              <a:t>web;</a:t>
            </a:r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endParaRPr lang="en-US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функциональные возможности личных кабинетов могут отличаться. Состав функций и объектов личного кабинета задается администратором через АРМ «Конфигуратор»;</a:t>
            </a:r>
          </a:p>
          <a:p>
            <a:pPr marL="180975" indent="-180975"/>
            <a:endParaRPr lang="ru-RU" sz="1600" dirty="0" smtClean="0">
              <a:solidFill>
                <a:srgbClr val="3973B9"/>
              </a:solidFill>
            </a:endParaRPr>
          </a:p>
          <a:p>
            <a:pPr marL="180975" indent="-180975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информация из нескольких личных кабинетов собирается в единой базе.</a:t>
            </a:r>
            <a:endParaRPr lang="ru-RU" sz="1600" dirty="0">
              <a:solidFill>
                <a:srgbClr val="3973B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0026286" y="1458499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764407"/>
            <a:ext cx="3391334" cy="25362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300370" y="1223388"/>
            <a:ext cx="36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EF7C00"/>
                </a:solidFill>
                <a:cs typeface="Aharoni" pitchFamily="2" charset="-79"/>
              </a:rPr>
              <a:t>4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" y="33472"/>
            <a:ext cx="10658439" cy="710799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410868" y="324247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2135" y="1165234"/>
            <a:ext cx="37147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СЕРВИС И ВОЗМОЖНОСТИ </a:t>
            </a:r>
            <a:endParaRPr lang="ru-RU" i="1" dirty="0" smtClean="0">
              <a:solidFill>
                <a:srgbClr val="EF7C00"/>
              </a:solidFill>
              <a:cs typeface="Aharoni" pitchFamily="2" charset="-79"/>
            </a:endParaRPr>
          </a:p>
          <a:p>
            <a:endParaRPr lang="ru-RU" sz="2800" i="1" dirty="0">
              <a:solidFill>
                <a:srgbClr val="EF7C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9921030" y="1369391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210642" y="11360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EF7C00"/>
                </a:solidFill>
                <a:cs typeface="Aharoni" pitchFamily="2" charset="-79"/>
              </a:rPr>
              <a:t>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6140" y="1708929"/>
            <a:ext cx="57864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973B9"/>
                </a:solidFill>
              </a:rPr>
              <a:t>Подготовка и ведение списка участников,</a:t>
            </a:r>
          </a:p>
          <a:p>
            <a:r>
              <a:rPr lang="ru-RU" sz="1600" b="1" dirty="0" smtClean="0">
                <a:solidFill>
                  <a:srgbClr val="3973B9"/>
                </a:solidFill>
              </a:rPr>
              <a:t>работа с массивом информационных</a:t>
            </a:r>
          </a:p>
          <a:p>
            <a:r>
              <a:rPr lang="ru-RU" sz="1600" b="1" dirty="0" smtClean="0">
                <a:solidFill>
                  <a:srgbClr val="3973B9"/>
                </a:solidFill>
              </a:rPr>
              <a:t>данных, автоматизированная обработка</a:t>
            </a:r>
          </a:p>
          <a:p>
            <a:r>
              <a:rPr lang="ru-RU" sz="1600" b="1" dirty="0" smtClean="0">
                <a:solidFill>
                  <a:srgbClr val="3973B9"/>
                </a:solidFill>
              </a:rPr>
              <a:t>данных, поиск ошибок и логических</a:t>
            </a:r>
          </a:p>
          <a:p>
            <a:r>
              <a:rPr lang="ru-RU" sz="1600" b="1" dirty="0" smtClean="0">
                <a:solidFill>
                  <a:srgbClr val="3973B9"/>
                </a:solidFill>
              </a:rPr>
              <a:t>Несоответствий</a:t>
            </a:r>
          </a:p>
          <a:p>
            <a:endParaRPr lang="ru-RU" sz="1600" b="1" dirty="0" smtClean="0">
              <a:solidFill>
                <a:srgbClr val="3973B9"/>
              </a:solidFill>
            </a:endParaRPr>
          </a:p>
          <a:p>
            <a:endParaRPr lang="ru-RU" sz="1600" b="1" dirty="0" smtClean="0">
              <a:solidFill>
                <a:srgbClr val="3973B9"/>
              </a:solidFill>
            </a:endParaRP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создание ролей и пользователей системы;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настройка ролевой модели;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задание прав доступа;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  </a:t>
            </a:r>
            <a:r>
              <a:rPr lang="ru-RU" sz="1600" dirty="0" smtClean="0">
                <a:solidFill>
                  <a:srgbClr val="3973B9"/>
                </a:solidFill>
              </a:rPr>
              <a:t> создание инструментов управления;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Информационные рассылки по категориям,</a:t>
            </a:r>
          </a:p>
          <a:p>
            <a:r>
              <a:rPr lang="ru-RU" sz="1600" dirty="0" smtClean="0">
                <a:solidFill>
                  <a:srgbClr val="3973B9"/>
                </a:solidFill>
              </a:rPr>
              <a:t>     используя: </a:t>
            </a:r>
            <a:r>
              <a:rPr lang="en-US" sz="1600" dirty="0" smtClean="0">
                <a:solidFill>
                  <a:srgbClr val="3973B9"/>
                </a:solidFill>
              </a:rPr>
              <a:t>mail, </a:t>
            </a:r>
            <a:r>
              <a:rPr lang="ru-RU" sz="1600" dirty="0" smtClean="0">
                <a:solidFill>
                  <a:srgbClr val="3973B9"/>
                </a:solidFill>
              </a:rPr>
              <a:t>СМС.</a:t>
            </a:r>
          </a:p>
          <a:p>
            <a:endParaRPr lang="ru-RU" sz="1600" dirty="0" smtClean="0"/>
          </a:p>
          <a:p>
            <a:r>
              <a:rPr lang="ru-RU" sz="1800" b="1" dirty="0" smtClean="0">
                <a:solidFill>
                  <a:srgbClr val="EF7C00"/>
                </a:solidFill>
              </a:rPr>
              <a:t>Настрой систему!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Цвета окон и строк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Шрифт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Формат отображения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Фильтры</a:t>
            </a:r>
          </a:p>
          <a:p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   Поля</a:t>
            </a:r>
            <a:endParaRPr lang="ru-RU" sz="1600" dirty="0">
              <a:solidFill>
                <a:srgbClr val="3973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741" cy="7560000"/>
          </a:xfrm>
          <a:prstGeom prst="rect">
            <a:avLst/>
          </a:prstGeom>
        </p:spPr>
      </p:pic>
      <p:pic>
        <p:nvPicPr>
          <p:cNvPr id="6146" name="Picture 2" descr="C:\Users\Anna\Desktop\Форум\Огнев\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19"/>
            <a:ext cx="10691812" cy="75586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241" y="1246913"/>
            <a:ext cx="73507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 ОПЛАТА И ИНТЕГРАЦИЯ С БУХГАЛТЕРСКИМИ ПРОГРАМАМИ.</a:t>
            </a:r>
          </a:p>
          <a:p>
            <a:r>
              <a:rPr lang="ru-RU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                                                            ДОКУМЕНТООБОРОТ, СКЛАД</a:t>
            </a:r>
          </a:p>
          <a:p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478" y="2423309"/>
            <a:ext cx="485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EF7C00"/>
                </a:solidFill>
              </a:rPr>
              <a:t>формирование статистических и отчетных документов  в режиме реального времени</a:t>
            </a:r>
            <a:br>
              <a:rPr lang="ru-RU" sz="1600" dirty="0" smtClean="0">
                <a:solidFill>
                  <a:srgbClr val="EF7C00"/>
                </a:solidFill>
              </a:rPr>
            </a:br>
            <a:r>
              <a:rPr lang="ru-RU" sz="1600" dirty="0" smtClean="0">
                <a:solidFill>
                  <a:srgbClr val="EF7C00"/>
                </a:solidFill>
              </a:rPr>
              <a:t>и в режиме отложенных аналитических отчетов;</a:t>
            </a:r>
          </a:p>
          <a:p>
            <a:endParaRPr lang="ru-RU" sz="1600" dirty="0" smtClean="0"/>
          </a:p>
          <a:p>
            <a:pPr marL="177800" indent="-177800">
              <a:tabLst>
                <a:tab pos="82550" algn="l"/>
              </a:tabLst>
            </a:pPr>
            <a:r>
              <a:rPr lang="ru-RU" sz="1600" dirty="0" smtClean="0">
                <a:solidFill>
                  <a:srgbClr val="3973B9"/>
                </a:solidFill>
              </a:rPr>
              <a:t>•	</a:t>
            </a:r>
            <a:r>
              <a:rPr lang="ru-RU" sz="1600" dirty="0" smtClean="0">
                <a:solidFill>
                  <a:srgbClr val="EF7C00"/>
                </a:solidFill>
              </a:rPr>
              <a:t>интеграция с внешними информационными системами   (бухгалтерские системы, платежные системы, аналитические системы, системы электронных архивов и т.д.);</a:t>
            </a:r>
            <a:endParaRPr lang="ru-RU" sz="1600" dirty="0">
              <a:solidFill>
                <a:srgbClr val="EF7C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6700" y="2319679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3973B9"/>
                </a:solidFill>
              </a:rPr>
              <a:t>оплата участия различными способами</a:t>
            </a:r>
          </a:p>
          <a:p>
            <a:pPr marL="273050" indent="-273050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конфигурирование типов документов 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и их состояний;</a:t>
            </a:r>
          </a:p>
          <a:p>
            <a:pPr marL="273050" indent="-273050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комментарии пользователей к объектам системы;</a:t>
            </a:r>
          </a:p>
          <a:p>
            <a:pPr marL="273050" indent="-273050"/>
            <a:r>
              <a:rPr lang="ru-RU" sz="1600" dirty="0" smtClean="0">
                <a:solidFill>
                  <a:srgbClr val="EF7C00"/>
                </a:solidFill>
              </a:rPr>
              <a:t>•</a:t>
            </a:r>
            <a:r>
              <a:rPr lang="ru-RU" sz="1600" dirty="0" smtClean="0">
                <a:solidFill>
                  <a:srgbClr val="3973B9"/>
                </a:solidFill>
              </a:rPr>
              <a:t>	средства массовых и индивидуальных сообщений пользователям;</a:t>
            </a:r>
          </a:p>
          <a:p>
            <a:pPr marL="273050" indent="-273050"/>
            <a:r>
              <a:rPr lang="ru-RU" sz="1600" dirty="0" smtClean="0">
                <a:solidFill>
                  <a:srgbClr val="EF7C00"/>
                </a:solidFill>
              </a:rPr>
              <a:t>•	</a:t>
            </a:r>
            <a:r>
              <a:rPr lang="ru-RU" sz="1600" dirty="0" smtClean="0">
                <a:solidFill>
                  <a:srgbClr val="3973B9"/>
                </a:solidFill>
              </a:rPr>
              <a:t>средства автоматической нотификации о событиях</a:t>
            </a:r>
            <a:endParaRPr lang="ru-RU" sz="1600" dirty="0">
              <a:solidFill>
                <a:srgbClr val="3973B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67451" y="14074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EF7C00"/>
                </a:solidFill>
                <a:cs typeface="Aharoni" pitchFamily="2" charset="-79"/>
              </a:rPr>
              <a:t>6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9990170" y="1637491"/>
            <a:ext cx="42862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0026286" y="1458499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82250" cy="714146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921030" y="1366541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204484" y="1136105"/>
            <a:ext cx="36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F7C00"/>
                </a:solidFill>
                <a:cs typeface="Aharoni" pitchFamily="2" charset="-79"/>
              </a:rPr>
              <a:t>7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628" y="1566053"/>
            <a:ext cx="4846634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F7C00"/>
                </a:solidFill>
              </a:rPr>
              <a:t>•  </a:t>
            </a:r>
            <a:r>
              <a:rPr lang="ru-RU" sz="1600" dirty="0" smtClean="0">
                <a:solidFill>
                  <a:srgbClr val="3973B9"/>
                </a:solidFill>
              </a:rPr>
              <a:t>Универсальные модули для организаторов:</a:t>
            </a:r>
          </a:p>
          <a:p>
            <a:r>
              <a:rPr lang="ru-RU" sz="1600" dirty="0" smtClean="0">
                <a:solidFill>
                  <a:srgbClr val="3973B9"/>
                </a:solidFill>
              </a:rPr>
              <a:t>Работа с участниками, Оргкомитет, 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Администратор, Расписание доступа, Отчеты, Аккредитация, Работа с данными </a:t>
            </a:r>
            <a:br>
              <a:rPr lang="ru-RU" sz="1600" dirty="0" smtClean="0">
                <a:solidFill>
                  <a:srgbClr val="3973B9"/>
                </a:solidFill>
              </a:rPr>
            </a:br>
            <a:r>
              <a:rPr lang="ru-RU" sz="1600" dirty="0" smtClean="0">
                <a:solidFill>
                  <a:srgbClr val="3973B9"/>
                </a:solidFill>
              </a:rPr>
              <a:t>(импорт, экспорт);</a:t>
            </a:r>
          </a:p>
          <a:p>
            <a:endParaRPr lang="ru-RU" sz="1600" dirty="0" smtClean="0"/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  </a:t>
            </a:r>
            <a:r>
              <a:rPr lang="ru-RU" sz="1600" dirty="0" smtClean="0">
                <a:solidFill>
                  <a:srgbClr val="EF7C00"/>
                </a:solidFill>
              </a:rPr>
              <a:t>Любые </a:t>
            </a:r>
            <a:r>
              <a:rPr lang="ru-RU" sz="1600" dirty="0" err="1" smtClean="0">
                <a:solidFill>
                  <a:srgbClr val="EF7C00"/>
                </a:solidFill>
              </a:rPr>
              <a:t>онлайн</a:t>
            </a:r>
            <a:r>
              <a:rPr lang="ru-RU" sz="1600" dirty="0" smtClean="0">
                <a:solidFill>
                  <a:srgbClr val="EF7C00"/>
                </a:solidFill>
              </a:rPr>
              <a:t> авто-отчеты по </a:t>
            </a:r>
            <a:r>
              <a:rPr lang="ru-RU" sz="1600" dirty="0" err="1" smtClean="0">
                <a:solidFill>
                  <a:srgbClr val="EF7C00"/>
                </a:solidFill>
              </a:rPr>
              <a:t>mail</a:t>
            </a:r>
            <a:r>
              <a:rPr lang="ru-RU" sz="1600" dirty="0" smtClean="0">
                <a:solidFill>
                  <a:srgbClr val="EF7C00"/>
                </a:solidFill>
              </a:rPr>
              <a:t>, СМС;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>
                <a:solidFill>
                  <a:srgbClr val="EF7C00"/>
                </a:solidFill>
              </a:rPr>
              <a:t>  </a:t>
            </a:r>
            <a:r>
              <a:rPr lang="ru-RU" sz="1600" dirty="0" err="1" smtClean="0">
                <a:solidFill>
                  <a:srgbClr val="EF7C00"/>
                </a:solidFill>
              </a:rPr>
              <a:t>Онлайн</a:t>
            </a:r>
            <a:r>
              <a:rPr lang="ru-RU" sz="1600" dirty="0" smtClean="0">
                <a:solidFill>
                  <a:srgbClr val="EF7C00"/>
                </a:solidFill>
              </a:rPr>
              <a:t> статистика регистрации по категориям,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EF7C00"/>
                </a:solidFill>
              </a:rPr>
              <a:t>    графическое отображение статистики;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>
                <a:solidFill>
                  <a:srgbClr val="EF7C00"/>
                </a:solidFill>
              </a:rPr>
              <a:t>  </a:t>
            </a:r>
            <a:r>
              <a:rPr lang="ru-RU" sz="1600" spc="-30" dirty="0" err="1" smtClean="0">
                <a:solidFill>
                  <a:srgbClr val="EF7C00"/>
                </a:solidFill>
              </a:rPr>
              <a:t>Онлайн</a:t>
            </a:r>
            <a:r>
              <a:rPr lang="ru-RU" sz="1600" spc="-30" dirty="0" smtClean="0">
                <a:solidFill>
                  <a:srgbClr val="EF7C00"/>
                </a:solidFill>
              </a:rPr>
              <a:t> информирование о прохождении на площадку заданного человека;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>
                <a:solidFill>
                  <a:srgbClr val="EF7C00"/>
                </a:solidFill>
              </a:rPr>
              <a:t>  </a:t>
            </a:r>
            <a:r>
              <a:rPr lang="ru-RU" sz="1600" dirty="0" err="1" smtClean="0">
                <a:solidFill>
                  <a:srgbClr val="EF7C00"/>
                </a:solidFill>
              </a:rPr>
              <a:t>Онлайн</a:t>
            </a:r>
            <a:r>
              <a:rPr lang="ru-RU" sz="1600" dirty="0" smtClean="0">
                <a:solidFill>
                  <a:srgbClr val="EF7C00"/>
                </a:solidFill>
              </a:rPr>
              <a:t> проезд транспорта по номеру машины;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>
                <a:solidFill>
                  <a:srgbClr val="EF7C00"/>
                </a:solidFill>
              </a:rPr>
              <a:t>  Создание связей между объектами;</a:t>
            </a:r>
          </a:p>
          <a:p>
            <a:pPr marL="177800" indent="-177800">
              <a:spcBef>
                <a:spcPts val="800"/>
              </a:spcBef>
            </a:pPr>
            <a:r>
              <a:rPr lang="ru-RU" sz="1600" dirty="0" smtClean="0">
                <a:solidFill>
                  <a:srgbClr val="3973B9"/>
                </a:solidFill>
              </a:rPr>
              <a:t>•</a:t>
            </a:r>
            <a:r>
              <a:rPr lang="ru-RU" sz="1600" dirty="0" smtClean="0">
                <a:solidFill>
                  <a:srgbClr val="EF7C00"/>
                </a:solidFill>
              </a:rPr>
              <a:t>  </a:t>
            </a:r>
            <a:r>
              <a:rPr lang="ru-RU" sz="1600" spc="-40" dirty="0" smtClean="0">
                <a:solidFill>
                  <a:srgbClr val="EF7C00"/>
                </a:solidFill>
              </a:rPr>
              <a:t>Разработка дополнительных пользовательских функций.</a:t>
            </a:r>
            <a:endParaRPr lang="ru-RU" sz="1600" spc="-40" dirty="0">
              <a:solidFill>
                <a:srgbClr val="E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" y="1263"/>
            <a:ext cx="10693741" cy="7560000"/>
          </a:xfrm>
          <a:prstGeom prst="rect">
            <a:avLst/>
          </a:prstGeom>
        </p:spPr>
      </p:pic>
      <p:pic>
        <p:nvPicPr>
          <p:cNvPr id="8194" name="Picture 2" descr="C:\Users\Anna\Desktop\Форум\Огнев\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" y="1111"/>
            <a:ext cx="10692384" cy="755904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58468" y="276179"/>
            <a:ext cx="6912768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МЕРОПРИЯТИЕМ №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6370" y="1351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sz="2800" i="1" dirty="0">
              <a:solidFill>
                <a:srgbClr val="EF7C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79006" y="122806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EF7C00"/>
                </a:solidFill>
                <a:cs typeface="Aharoni" pitchFamily="2" charset="-79"/>
              </a:rPr>
              <a:t>8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8" y="2006114"/>
            <a:ext cx="5346700" cy="51860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spc="-30" dirty="0" smtClean="0">
                <a:solidFill>
                  <a:srgbClr val="EF7C00"/>
                </a:solidFill>
              </a:rPr>
              <a:t>Передовые технологии организации аккредитации, </a:t>
            </a:r>
          </a:p>
          <a:p>
            <a:r>
              <a:rPr lang="ru-RU" sz="1600" b="1" spc="-30" dirty="0" smtClean="0">
                <a:solidFill>
                  <a:srgbClr val="EF7C00"/>
                </a:solidFill>
              </a:rPr>
              <a:t>используя:</a:t>
            </a:r>
          </a:p>
          <a:p>
            <a:endParaRPr lang="ru-RU" sz="1100" dirty="0" smtClean="0">
              <a:solidFill>
                <a:srgbClr val="3973B9"/>
              </a:solidFill>
            </a:endParaRPr>
          </a:p>
          <a:p>
            <a:r>
              <a:rPr lang="ru-RU" sz="1400" dirty="0" smtClean="0">
                <a:solidFill>
                  <a:srgbClr val="EF7C00"/>
                </a:solidFill>
              </a:rPr>
              <a:t>•  </a:t>
            </a:r>
            <a:r>
              <a:rPr lang="ru-RU" sz="1400" dirty="0" smtClean="0">
                <a:solidFill>
                  <a:srgbClr val="3973B9"/>
                </a:solidFill>
              </a:rPr>
              <a:t>Пластиковые карты с чипом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Клеящиеся этикетки с штрих кодом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Бесконтактные </a:t>
            </a:r>
            <a:r>
              <a:rPr lang="en-US" sz="1400" dirty="0" err="1" smtClean="0">
                <a:solidFill>
                  <a:srgbClr val="3973B9"/>
                </a:solidFill>
              </a:rPr>
              <a:t>Rfid</a:t>
            </a:r>
            <a:r>
              <a:rPr lang="en-US" sz="1400" dirty="0" smtClean="0">
                <a:solidFill>
                  <a:srgbClr val="3973B9"/>
                </a:solidFill>
              </a:rPr>
              <a:t> </a:t>
            </a:r>
            <a:r>
              <a:rPr lang="ru-RU" sz="1400" dirty="0" smtClean="0">
                <a:solidFill>
                  <a:srgbClr val="3973B9"/>
                </a:solidFill>
              </a:rPr>
              <a:t>метки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Простые электронные билеты доступа</a:t>
            </a:r>
          </a:p>
          <a:p>
            <a:r>
              <a:rPr lang="ru-RU" sz="1400" dirty="0" smtClean="0">
                <a:solidFill>
                  <a:srgbClr val="3973B9"/>
                </a:solidFill>
              </a:rPr>
              <a:t>     Аккредитация от 1 до 100.000 человек</a:t>
            </a:r>
          </a:p>
          <a:p>
            <a:endParaRPr lang="ru-RU" sz="1200" dirty="0" smtClean="0">
              <a:solidFill>
                <a:srgbClr val="3973B9"/>
              </a:solidFill>
            </a:endParaRPr>
          </a:p>
          <a:p>
            <a:r>
              <a:rPr lang="ru-RU" sz="1600" b="1" dirty="0" smtClean="0">
                <a:solidFill>
                  <a:srgbClr val="EF7C00"/>
                </a:solidFill>
              </a:rPr>
              <a:t>Создание и управления интеллектуальной</a:t>
            </a:r>
            <a:br>
              <a:rPr lang="ru-RU" sz="1600" b="1" dirty="0" smtClean="0">
                <a:solidFill>
                  <a:srgbClr val="EF7C00"/>
                </a:solidFill>
              </a:rPr>
            </a:br>
            <a:r>
              <a:rPr lang="ru-RU" sz="1600" b="1" dirty="0" smtClean="0">
                <a:solidFill>
                  <a:srgbClr val="EF7C00"/>
                </a:solidFill>
              </a:rPr>
              <a:t>системы Доступа:</a:t>
            </a:r>
          </a:p>
          <a:p>
            <a:endParaRPr lang="ru-RU" sz="1100" b="1" dirty="0" smtClean="0">
              <a:solidFill>
                <a:srgbClr val="EF7C00"/>
              </a:solidFill>
            </a:endParaRP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Зоны доступа по категориям и времени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Ограничение доступа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  </a:t>
            </a:r>
            <a:r>
              <a:rPr lang="ru-RU" sz="1400" dirty="0" smtClean="0">
                <a:solidFill>
                  <a:srgbClr val="3973B9"/>
                </a:solidFill>
              </a:rPr>
              <a:t>Формирование расписания доступа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</a:t>
            </a:r>
            <a:r>
              <a:rPr lang="ru-RU" sz="1400" dirty="0" err="1" smtClean="0">
                <a:solidFill>
                  <a:srgbClr val="3973B9"/>
                </a:solidFill>
              </a:rPr>
              <a:t>Онлайн</a:t>
            </a:r>
            <a:r>
              <a:rPr lang="ru-RU" sz="1400" dirty="0" smtClean="0">
                <a:solidFill>
                  <a:srgbClr val="3973B9"/>
                </a:solidFill>
              </a:rPr>
              <a:t> СМС статистика проходов</a:t>
            </a:r>
          </a:p>
          <a:p>
            <a:endParaRPr lang="ru-RU" sz="1200" dirty="0" smtClean="0">
              <a:solidFill>
                <a:srgbClr val="3973B9"/>
              </a:solidFill>
            </a:endParaRPr>
          </a:p>
          <a:p>
            <a:r>
              <a:rPr lang="ru-RU" sz="1600" b="1" dirty="0" smtClean="0">
                <a:solidFill>
                  <a:srgbClr val="EF7C00"/>
                </a:solidFill>
              </a:rPr>
              <a:t>Организация доступа используя</a:t>
            </a:r>
          </a:p>
          <a:p>
            <a:endParaRPr lang="ru-RU" sz="1100" b="1" dirty="0" smtClean="0">
              <a:solidFill>
                <a:srgbClr val="EF7C00"/>
              </a:solidFill>
            </a:endParaRP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Турникеты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Терминалы доступа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Ручные считыватели</a:t>
            </a:r>
          </a:p>
          <a:p>
            <a:r>
              <a:rPr lang="ru-RU" sz="1400" dirty="0" smtClean="0">
                <a:solidFill>
                  <a:srgbClr val="EF7C00"/>
                </a:solidFill>
              </a:rPr>
              <a:t>•</a:t>
            </a:r>
            <a:r>
              <a:rPr lang="ru-RU" sz="1400" dirty="0" smtClean="0">
                <a:solidFill>
                  <a:srgbClr val="3973B9"/>
                </a:solidFill>
              </a:rPr>
              <a:t>  Бесконтактные антенны</a:t>
            </a: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836" y="1240346"/>
            <a:ext cx="49292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АККРЕДИТАЦИЯ И КОНТРОЛЬ ДОСТУПА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0026286" y="1458499"/>
            <a:ext cx="357190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7143799"/>
            <a:ext cx="10693400" cy="423046"/>
          </a:xfrm>
          <a:prstGeom prst="rect">
            <a:avLst/>
          </a:prstGeom>
          <a:solidFill>
            <a:srgbClr val="EF7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1150" y="7141464"/>
            <a:ext cx="1069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973B9"/>
                </a:solidFill>
              </a:rPr>
              <a:t>Tel.: +7 (812) 408 00 11, </a:t>
            </a:r>
            <a:r>
              <a:rPr lang="en-US" sz="1700" b="1" dirty="0" smtClean="0">
                <a:solidFill>
                  <a:srgbClr val="EF7C00"/>
                </a:solidFill>
              </a:rPr>
              <a:t>www.sum1.ru</a:t>
            </a:r>
            <a:endParaRPr lang="ru-RU" sz="1700" b="1" dirty="0">
              <a:solidFill>
                <a:srgbClr val="EF7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2340471"/>
            <a:ext cx="43655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922</Words>
  <Application>Microsoft Office PowerPoint</Application>
  <PresentationFormat>Произвольный</PresentationFormat>
  <Paragraphs>292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FuturaDemiC</vt:lpstr>
      <vt:lpstr>FuturaFuturisC</vt:lpstr>
      <vt:lpstr>Тема Office</vt:lpstr>
      <vt:lpstr> СИСТЕМА УПРАВЛЕНИЯ МЕРОПРИЯТИЕМ №1  Платформа 100% автоматизации бизнес процессов подготовки и проведения: • форумов                • конгрессов            • конференций              • выставок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filipp</dc:creator>
  <cp:lastModifiedBy>user</cp:lastModifiedBy>
  <cp:revision>87</cp:revision>
  <dcterms:created xsi:type="dcterms:W3CDTF">2015-09-08T15:12:44Z</dcterms:created>
  <dcterms:modified xsi:type="dcterms:W3CDTF">2018-04-11T12:07:14Z</dcterms:modified>
</cp:coreProperties>
</file>